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45" r:id="rId2"/>
  </p:sldMasterIdLst>
  <p:notesMasterIdLst>
    <p:notesMasterId r:id="rId37"/>
  </p:notesMasterIdLst>
  <p:handoutMasterIdLst>
    <p:handoutMasterId r:id="rId38"/>
  </p:handoutMasterIdLst>
  <p:sldIdLst>
    <p:sldId id="366" r:id="rId3"/>
    <p:sldId id="405" r:id="rId4"/>
    <p:sldId id="406" r:id="rId5"/>
    <p:sldId id="407" r:id="rId6"/>
    <p:sldId id="451" r:id="rId7"/>
    <p:sldId id="452" r:id="rId8"/>
    <p:sldId id="454" r:id="rId9"/>
    <p:sldId id="455" r:id="rId10"/>
    <p:sldId id="413" r:id="rId11"/>
    <p:sldId id="440" r:id="rId12"/>
    <p:sldId id="418" r:id="rId13"/>
    <p:sldId id="419" r:id="rId14"/>
    <p:sldId id="437" r:id="rId15"/>
    <p:sldId id="439" r:id="rId16"/>
    <p:sldId id="458" r:id="rId17"/>
    <p:sldId id="456" r:id="rId18"/>
    <p:sldId id="457" r:id="rId19"/>
    <p:sldId id="438" r:id="rId20"/>
    <p:sldId id="400" r:id="rId21"/>
    <p:sldId id="402" r:id="rId22"/>
    <p:sldId id="396" r:id="rId23"/>
    <p:sldId id="401" r:id="rId24"/>
    <p:sldId id="403" r:id="rId25"/>
    <p:sldId id="385" r:id="rId26"/>
    <p:sldId id="404" r:id="rId27"/>
    <p:sldId id="399" r:id="rId28"/>
    <p:sldId id="386" r:id="rId29"/>
    <p:sldId id="391" r:id="rId30"/>
    <p:sldId id="388" r:id="rId31"/>
    <p:sldId id="390" r:id="rId32"/>
    <p:sldId id="389" r:id="rId33"/>
    <p:sldId id="379" r:id="rId34"/>
    <p:sldId id="384" r:id="rId35"/>
    <p:sldId id="351" r:id="rId3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F7505DB-1E94-4870-8AA1-652041084FDC}">
          <p14:sldIdLst>
            <p14:sldId id="366"/>
            <p14:sldId id="405"/>
            <p14:sldId id="406"/>
            <p14:sldId id="407"/>
            <p14:sldId id="451"/>
            <p14:sldId id="452"/>
            <p14:sldId id="454"/>
            <p14:sldId id="455"/>
            <p14:sldId id="413"/>
            <p14:sldId id="440"/>
            <p14:sldId id="418"/>
            <p14:sldId id="419"/>
            <p14:sldId id="437"/>
            <p14:sldId id="439"/>
            <p14:sldId id="458"/>
            <p14:sldId id="456"/>
            <p14:sldId id="457"/>
            <p14:sldId id="438"/>
            <p14:sldId id="400"/>
            <p14:sldId id="402"/>
            <p14:sldId id="396"/>
            <p14:sldId id="401"/>
            <p14:sldId id="403"/>
            <p14:sldId id="385"/>
            <p14:sldId id="404"/>
            <p14:sldId id="399"/>
            <p14:sldId id="386"/>
            <p14:sldId id="391"/>
            <p14:sldId id="388"/>
            <p14:sldId id="390"/>
            <p14:sldId id="389"/>
            <p14:sldId id="379"/>
            <p14:sldId id="384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CF4"/>
    <a:srgbClr val="0050A5"/>
    <a:srgbClr val="8BC63D"/>
    <a:srgbClr val="C0242A"/>
    <a:srgbClr val="F25F1A"/>
    <a:srgbClr val="662D91"/>
    <a:srgbClr val="C1262D"/>
    <a:srgbClr val="F15E17"/>
    <a:srgbClr val="0F58A8"/>
    <a:srgbClr val="89C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89528" autoAdjust="0"/>
  </p:normalViewPr>
  <p:slideViewPr>
    <p:cSldViewPr>
      <p:cViewPr varScale="1">
        <p:scale>
          <a:sx n="65" d="100"/>
          <a:sy n="65" d="100"/>
        </p:scale>
        <p:origin x="9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F7014-0162-4911-8207-BD78F0B3C640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EBF62DD-B88C-4AA6-A5B1-61171ED7CCAD}" type="pres">
      <dgm:prSet presAssocID="{C79F7014-0162-4911-8207-BD78F0B3C6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BB898C77-607A-4A4A-B68A-FB5140DBEB22}" type="presOf" srcId="{C79F7014-0162-4911-8207-BD78F0B3C640}" destId="{EEBF62DD-B88C-4AA6-A5B1-61171ED7CCAD}" srcOrd="0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519472-A25A-40CE-AD3F-D1536DFCDA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6697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0A58E2-5853-47C9-8B20-3294F743C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416" y="2"/>
            <a:ext cx="2971800" cy="466972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B96BF13B-4F1F-4EA6-ABD4-F3266D432CAC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5E9F4-AC61-4F03-BA33-14A9A2117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430"/>
            <a:ext cx="2971800" cy="4669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5BD4-0F11-4899-A934-388DB923A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416" y="8829430"/>
            <a:ext cx="2971800" cy="4669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348CF3C4-F0B1-43FB-AB55-49E7BB5D0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53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05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180" y="4473813"/>
            <a:ext cx="5487640" cy="3660537"/>
          </a:xfrm>
          <a:prstGeom prst="rect">
            <a:avLst/>
          </a:prstGeom>
        </p:spPr>
        <p:txBody>
          <a:bodyPr lIns="90443" tIns="45222" rIns="90443" bIns="45222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7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66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62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86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426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8589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99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r>
              <a:rPr lang="en-US" dirty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219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72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187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92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No consumer protection standards</a:t>
            </a:r>
          </a:p>
          <a:p>
            <a:pPr lvl="0"/>
            <a:r>
              <a:rPr lang="en-US" dirty="0"/>
              <a:t>No labeling or packaging requirements</a:t>
            </a:r>
          </a:p>
          <a:p>
            <a:pPr lvl="0"/>
            <a:r>
              <a:rPr lang="en-US" dirty="0"/>
              <a:t>No pesticide rules</a:t>
            </a:r>
          </a:p>
          <a:p>
            <a:pPr lvl="0"/>
            <a:r>
              <a:rPr lang="en-US" dirty="0"/>
              <a:t>Ineffective control over doctor “recommendations”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4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1043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r>
              <a:rPr lang="en-US" dirty="0"/>
              <a:t>Wanted to provide real quick background on cannabis laws before going into detail about our office.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5563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Prop 64 decriminalized and allowed for expungement or reclassification of certain claims:  misdemeanor expunged, felony reclassified </a:t>
            </a:r>
          </a:p>
          <a:p>
            <a:endParaRPr lang="en-US" dirty="0"/>
          </a:p>
          <a:p>
            <a:r>
              <a:rPr lang="en-US" dirty="0"/>
              <a:t>Code for America will provide an easy online application for clearing someone’s record, “Clear My Record” </a:t>
            </a:r>
          </a:p>
          <a:p>
            <a:endParaRPr lang="en-US" dirty="0"/>
          </a:p>
          <a:p>
            <a:r>
              <a:rPr lang="en-US" dirty="0"/>
              <a:t>Also the DA is looking to utilize a tech platform for searching records to identify applicable candidates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9366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137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759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2279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14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No consumer protection standards</a:t>
            </a:r>
          </a:p>
          <a:p>
            <a:pPr lvl="0"/>
            <a:r>
              <a:rPr lang="en-US" dirty="0"/>
              <a:t>No labeling or packaging requirements</a:t>
            </a:r>
          </a:p>
          <a:p>
            <a:pPr lvl="0"/>
            <a:r>
              <a:rPr lang="en-US" dirty="0"/>
              <a:t>No pesticide rules</a:t>
            </a:r>
          </a:p>
          <a:p>
            <a:pPr lvl="0"/>
            <a:r>
              <a:rPr lang="en-US" dirty="0"/>
              <a:t>Ineffective control over doctor “recommendations”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3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No consumer protection standards</a:t>
            </a:r>
          </a:p>
          <a:p>
            <a:pPr lvl="0"/>
            <a:r>
              <a:rPr lang="en-US" dirty="0"/>
              <a:t>No labeling or packaging requirements</a:t>
            </a:r>
          </a:p>
          <a:p>
            <a:pPr lvl="0"/>
            <a:r>
              <a:rPr lang="en-US" dirty="0"/>
              <a:t>No pesticide rules</a:t>
            </a:r>
          </a:p>
          <a:p>
            <a:pPr lvl="0"/>
            <a:r>
              <a:rPr lang="en-US" dirty="0"/>
              <a:t>Ineffective control over doctor “recommendations”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6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No consumer protection standards</a:t>
            </a:r>
          </a:p>
          <a:p>
            <a:pPr lvl="0"/>
            <a:r>
              <a:rPr lang="en-US" dirty="0"/>
              <a:t>No labeling or packaging requirements</a:t>
            </a:r>
          </a:p>
          <a:p>
            <a:pPr lvl="0"/>
            <a:r>
              <a:rPr lang="en-US" dirty="0"/>
              <a:t>No pesticide rules</a:t>
            </a:r>
          </a:p>
          <a:p>
            <a:pPr lvl="0"/>
            <a:r>
              <a:rPr lang="en-US" dirty="0"/>
              <a:t>Ineffective control over doctor “recommendations”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19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No consumer protection standards</a:t>
            </a:r>
          </a:p>
          <a:p>
            <a:pPr lvl="0"/>
            <a:r>
              <a:rPr lang="en-US" dirty="0"/>
              <a:t>No labeling or packaging requirements</a:t>
            </a:r>
          </a:p>
          <a:p>
            <a:pPr lvl="0"/>
            <a:r>
              <a:rPr lang="en-US" dirty="0"/>
              <a:t>No pesticide rules</a:t>
            </a:r>
          </a:p>
          <a:p>
            <a:pPr lvl="0"/>
            <a:r>
              <a:rPr lang="en-US" dirty="0"/>
              <a:t>Ineffective control over doctor “recommendations”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9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9952">
              <a:defRPr/>
            </a:pPr>
            <a:r>
              <a:rPr lang="en-US" dirty="0"/>
              <a:t>Established categories, or schedules, into which individual drugs were placed depending on their perceived medical usefulness and potential for abuse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C3967-5774-4527-A1D5-2FA00C5557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3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0443" tIns="45222" rIns="90443" bIns="45222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2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CC13-B4A5-425C-A0A2-4DA315D88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1E97DE-E17B-4936-B37D-5FEFBF13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0022-2B8E-4273-B04C-799AF824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0B8E6-7347-41DA-A409-DBF0B481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77DE1-2C12-4A72-83FC-916FDC1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08259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28DD-BDFD-4110-9FE0-B0CE6A6F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540FF-359C-462E-A197-6DEBB7E90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9F5F-1B07-42C4-B264-C2737810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DF1B2-5850-404E-8812-141E9B38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22C-CDA0-410F-80EB-867EC474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33039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CCD48-BB75-44A8-BA43-DA272E696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A7A77-BA25-492C-A33E-639208D9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6306E-496B-4B2D-B280-A7C99D06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84639-DFB2-4474-9747-C38F0EAA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D9E1C-7F98-4BC7-A992-C44B111E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7979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9906-EDCE-415F-B689-8F1FD96FF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88D05-DA4A-4237-847E-FF728FE7E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B7D2E415-AC23-4E31-9A9A-FCF03D578872}"/>
              </a:ext>
            </a:extLst>
          </p:cNvPr>
          <p:cNvSpPr/>
          <p:nvPr userDrawn="1"/>
        </p:nvSpPr>
        <p:spPr>
          <a:xfrm>
            <a:off x="152400" y="5987783"/>
            <a:ext cx="8382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79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F43B-6E0E-496E-B634-30229C64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29A1-AB88-4D34-8C00-A36B00B88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9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6EC212C-4BA0-4141-8135-BA15F9139C92}"/>
              </a:ext>
            </a:extLst>
          </p:cNvPr>
          <p:cNvSpPr/>
          <p:nvPr userDrawn="1"/>
        </p:nvSpPr>
        <p:spPr>
          <a:xfrm>
            <a:off x="152401" y="6010123"/>
            <a:ext cx="762000" cy="73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309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D006-9095-435C-A439-E78A0A91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37519-D977-4E97-AFBE-12E544A8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9D893-48CD-4601-9ACC-EE65632F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C5BE-6FB6-4C70-9E14-62DBBD47E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C3C6-441D-4701-A8EB-5441C71F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4879-AE65-4173-8812-143443D0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5B2D-5AE0-4EB2-86A5-A4531EDA3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18F03-B031-4012-B6B1-BF3DEC25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57AD4-87E9-4662-9025-68EDAD5B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9EEB7-4506-4D2E-B363-AEF9026D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9CDBF-6319-4BFF-9D9E-153854B9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7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94E13-C848-4949-9448-9B608909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7151A-F020-419D-A8C5-52845931E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CC09-97CB-43B2-88AC-784D69439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9DB951-27A9-440F-BBD6-82117125E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BC7D5-D0CD-4945-9D0C-B54F964A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D1A972-8325-4858-851B-222A475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8D108-EF9B-43F2-A377-FB104B92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A223D2-919B-4938-91B2-18751FCA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9EBC-AD7D-4ACE-9BCB-BDCA7EDF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5A67E-06A3-4701-9D05-4A948906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92B07-F5A4-48A2-9D6E-2C7E3E93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628CE-5116-4174-9846-0DF854BB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83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41379-5833-4A96-B09C-7126DEBE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34000-688A-45B8-B36D-54CB1E40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373A5-70AA-4B45-9997-66D43929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09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5492C-0EB0-4635-BE0D-AB4AB5F2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F89A1-1B71-4F05-96A4-1C15FF46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3F76C-C3D8-465E-9C4D-5D1DFA65D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B9510-2D92-4DDE-B25B-FEBA2AA84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09DE95-AAFE-419E-AA2A-40B40F9B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BF3F-914F-48A2-A24C-77759457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769B-C3A4-4287-86C6-26F469434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36B89-22C3-4B8B-B908-1EE2F1DA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30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0461-3F1D-49CC-BF1C-8B4732F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CA659-F631-4E89-9E97-1917E6E25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22FDF-EDB6-4318-8BD0-5AC4D761B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9F765-0E9C-49BE-BD7E-4DC432CD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0A5F-5C1D-4CDC-A6FC-CD20C505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0E776-0E18-4C9B-AEA2-882CBE59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3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165E-89EF-4585-86F6-BA1AF67E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1DBD-1373-4A3F-8D25-9F66AC3C6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9DB95-3BFA-4FCC-AB56-73BE28BF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1BD3-5456-460F-B2B1-8CECAA1E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F2A7D-9536-435A-BA45-50F1AEF2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1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3F7998-C5C7-4373-ADE7-2380F3304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ED596-75C2-4274-A953-FB3BC43F4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27C4F-8B46-45DF-A468-E68FBE6E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24978-B36C-4577-AABE-9A8DF83E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CE42-39BA-4854-83A9-2B811687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E6DC9-AD29-49A4-9E9C-AF7C51CBB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F90F6-FA10-4F79-82DD-ABDD9831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C07B6-2370-46E8-8E31-BB6304B7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A1000-8BCF-41C5-B80F-D3D7D4E7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AAFBC-CE62-4C5D-86EC-BE4710D7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8363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BD54-D76E-4879-A394-6776474F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DD5E9-9D02-4705-A28E-F074BBE91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1CD9C-56C7-4C40-B97E-35200CDFD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D08B3-B21A-4489-BE24-34145A6E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B034C-558F-4B7F-82F3-59017337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15A4B-75A3-4B21-B12D-376A7C26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123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9B156-CA00-4851-B5C1-32A6F766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FC7CE-1CB8-4DA3-AF1D-C2B891DDF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7340D-4082-4ED8-9325-19A670073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192AD-89C9-4B4B-ADAC-3EC9894BA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D58724-9F0D-4E9B-B722-16F428879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1C813C-2B9A-4256-8FA6-91EF2EC4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0B858-9BCF-4247-B9F2-FF55195E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AC16F-1D06-4B75-B5D9-77CB769E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26490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C84C-30C7-4A2E-BD6C-1AB29F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EDF67-FA3B-4332-947C-BB006A37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95CF-8E9E-49DB-9A61-021FC910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3268C-33B3-4E77-8087-E3C718FF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13090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A265D-378B-4B92-B3C1-09D5A533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618C7-0665-4F05-B7F3-EBB742A3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3D5E-57C2-4DA0-9CF9-1CA9442D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304112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F099-9A0F-478C-94DA-07E796D6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729C-0BE0-41B8-B7D5-AD96CB86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901BC-6FBF-4FE2-BB97-F801B2737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39449-DD78-44FB-B846-4AB7CD31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0298-DFE8-4F59-8ECB-CB136CAB4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8F413-DDFC-4732-BEC3-E47384E7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186586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64EE-CC87-44F8-8D26-C3641DF4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F7F3B-9456-4C6C-AF7D-1AE3C9C6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80B6B-4D0F-4D03-91BB-74EF6D7DE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D429D-5903-478B-99AB-140F792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E283A-BB55-4466-9BEC-A93FE21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17F31-C241-477A-8BEB-E2A96239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</p:spTree>
    <p:extLst>
      <p:ext uri="{BB962C8B-B14F-4D97-AF65-F5344CB8AC3E}">
        <p14:creationId xmlns:p14="http://schemas.microsoft.com/office/powerpoint/2010/main" val="873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5572-E34F-44BC-B0B6-DC0B953E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99593"/>
            <a:ext cx="11430000" cy="4439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60D8-3790-4590-98B9-6A5ED5E5E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3403B-6A66-4EE5-A268-AB98BAC0A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15" dirty="0">
                <a:solidFill>
                  <a:srgbClr val="212A35"/>
                </a:solidFill>
              </a:rPr>
              <a:t>Backg</a:t>
            </a:r>
            <a:r>
              <a:rPr lang="en-US" spc="-30" dirty="0">
                <a:solidFill>
                  <a:srgbClr val="212A35"/>
                </a:solidFill>
              </a:rPr>
              <a:t>r</a:t>
            </a:r>
            <a:r>
              <a:rPr lang="en-US" spc="-15" dirty="0">
                <a:solidFill>
                  <a:srgbClr val="212A35"/>
                </a:solidFill>
              </a:rPr>
              <a:t>ound</a:t>
            </a:r>
            <a:r>
              <a:rPr lang="en-US" spc="-25" dirty="0">
                <a:solidFill>
                  <a:srgbClr val="212A35"/>
                </a:solidFill>
              </a:rPr>
              <a:t> </a:t>
            </a:r>
            <a:r>
              <a:rPr lang="en-US" dirty="0"/>
              <a:t>|</a:t>
            </a:r>
            <a:r>
              <a:rPr lang="en-US" spc="-15" dirty="0"/>
              <a:t> </a:t>
            </a:r>
            <a:r>
              <a:rPr lang="en-US" dirty="0"/>
              <a:t>RFP</a:t>
            </a:r>
            <a:r>
              <a:rPr lang="en-US" spc="-5" dirty="0"/>
              <a:t> </a:t>
            </a:r>
            <a:r>
              <a:rPr lang="en-US" dirty="0"/>
              <a:t>|</a:t>
            </a:r>
            <a:r>
              <a:rPr lang="en-US" spc="-15" dirty="0"/>
              <a:t> B</a:t>
            </a:r>
            <a:r>
              <a:rPr lang="en-US" spc="-25" dirty="0"/>
              <a:t>u</a:t>
            </a:r>
            <a:r>
              <a:rPr lang="en-US" spc="-15" dirty="0"/>
              <a:t>d</a:t>
            </a:r>
            <a:r>
              <a:rPr lang="en-US" spc="-45" dirty="0"/>
              <a:t>g</a:t>
            </a:r>
            <a:r>
              <a:rPr lang="en-US" spc="-10" dirty="0"/>
              <a:t>et</a:t>
            </a:r>
            <a:r>
              <a:rPr lang="en-US" dirty="0"/>
              <a:t> |</a:t>
            </a:r>
            <a:r>
              <a:rPr lang="en-US" spc="-5" dirty="0"/>
              <a:t> </a:t>
            </a:r>
            <a:r>
              <a:rPr lang="en-US" dirty="0"/>
              <a:t>F</a:t>
            </a:r>
            <a:r>
              <a:rPr lang="en-US" spc="-45" dirty="0"/>
              <a:t>r</a:t>
            </a:r>
            <a:r>
              <a:rPr lang="en-US" dirty="0"/>
              <a:t>am</a:t>
            </a:r>
            <a:r>
              <a:rPr lang="en-US" spc="-10" dirty="0"/>
              <a:t>e</a:t>
            </a:r>
            <a:r>
              <a:rPr lang="en-US" spc="-25" dirty="0"/>
              <a:t>w</a:t>
            </a:r>
            <a:r>
              <a:rPr lang="en-US" dirty="0"/>
              <a:t>ork</a:t>
            </a:r>
            <a:r>
              <a:rPr lang="en-US" spc="-40" dirty="0"/>
              <a:t> </a:t>
            </a:r>
            <a:r>
              <a:rPr lang="en-US" dirty="0"/>
              <a:t>|</a:t>
            </a:r>
            <a:r>
              <a:rPr lang="en-US" spc="-5" dirty="0"/>
              <a:t> </a:t>
            </a:r>
            <a:r>
              <a:rPr lang="en-US" spc="-185" dirty="0"/>
              <a:t>T</a:t>
            </a:r>
            <a:r>
              <a:rPr lang="en-US" spc="-15" dirty="0"/>
              <a:t>as</a:t>
            </a:r>
            <a:r>
              <a:rPr lang="en-US" spc="-35" dirty="0"/>
              <a:t>k</a:t>
            </a:r>
            <a:r>
              <a:rPr lang="en-US" spc="-10" dirty="0"/>
              <a:t>s</a:t>
            </a:r>
            <a:r>
              <a:rPr lang="en-US" dirty="0"/>
              <a:t> </a:t>
            </a:r>
            <a:r>
              <a:rPr lang="en-US" spc="-5" dirty="0"/>
              <a:t>|Tim</a:t>
            </a:r>
            <a:r>
              <a:rPr lang="en-US" dirty="0"/>
              <a:t>e</a:t>
            </a:r>
            <a:r>
              <a:rPr lang="en-US" spc="-10" dirty="0"/>
              <a:t>li</a:t>
            </a:r>
            <a:r>
              <a:rPr lang="en-US" spc="-25" dirty="0"/>
              <a:t>n</a:t>
            </a:r>
            <a:r>
              <a:rPr lang="en-US" dirty="0"/>
              <a:t>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27FE9-E474-4330-A8D9-91BFF5FCB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lang="en-US" spc="-10" smtClean="0"/>
              <a:t>‹#›</a:t>
            </a:fld>
            <a:endParaRPr lang="en-US" spc="-1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F2BA1-F4E8-478F-827A-DA9964C2FEE9}"/>
              </a:ext>
            </a:extLst>
          </p:cNvPr>
          <p:cNvSpPr/>
          <p:nvPr userDrawn="1"/>
        </p:nvSpPr>
        <p:spPr>
          <a:xfrm>
            <a:off x="0" y="5924423"/>
            <a:ext cx="12191999" cy="933577"/>
          </a:xfrm>
          <a:prstGeom prst="rect">
            <a:avLst/>
          </a:prstGeom>
          <a:solidFill>
            <a:srgbClr val="208CF4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F1D143-EF95-4593-B146-788219CDBF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59" y="5957828"/>
            <a:ext cx="2617491" cy="9001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CE0FD54-39FB-462E-B2D7-6C1CCD08939D}"/>
              </a:ext>
            </a:extLst>
          </p:cNvPr>
          <p:cNvSpPr/>
          <p:nvPr userDrawn="1"/>
        </p:nvSpPr>
        <p:spPr>
          <a:xfrm>
            <a:off x="1" y="-97894"/>
            <a:ext cx="12191999" cy="1088494"/>
          </a:xfrm>
          <a:prstGeom prst="rect">
            <a:avLst/>
          </a:prstGeom>
          <a:solidFill>
            <a:srgbClr val="F15E17"/>
          </a:solidFill>
          <a:ln>
            <a:solidFill>
              <a:srgbClr val="F15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E218E4-AC24-4A8B-92ED-135F5D0166F2}"/>
              </a:ext>
            </a:extLst>
          </p:cNvPr>
          <p:cNvSpPr txBox="1"/>
          <p:nvPr userDrawn="1"/>
        </p:nvSpPr>
        <p:spPr>
          <a:xfrm>
            <a:off x="3513802" y="6147357"/>
            <a:ext cx="507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Los Angeles County Office of Cannabis Management</a:t>
            </a: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http://cannabis.lacounty.gov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9F22B3-F0DA-4476-BB51-5F477E99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98" y="48040"/>
            <a:ext cx="11886701" cy="865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96117805-3DB9-4460-9F17-AB97A7898467}"/>
              </a:ext>
            </a:extLst>
          </p:cNvPr>
          <p:cNvSpPr/>
          <p:nvPr userDrawn="1"/>
        </p:nvSpPr>
        <p:spPr>
          <a:xfrm>
            <a:off x="152400" y="5987783"/>
            <a:ext cx="838200" cy="838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8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CAC7C-B65F-4C63-9717-C1C97351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71A54-923F-42B4-8184-F796F385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40A6A-E16B-4CA2-9B73-5BFBCD09D3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A1A63-3FA6-44B0-A8F6-6EFC737A786A}" type="datetimeFigureOut">
              <a:rPr lang="en-US" smtClean="0"/>
              <a:t>10/16/2018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B385A-06BF-4A04-A6F6-C8929B5C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1F37-B5E2-412A-86B2-D7118A232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6BCEC-73D6-4692-9027-562D15711B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84D88-EC66-4BD9-8AD5-0F81CB5D96BF}"/>
              </a:ext>
            </a:extLst>
          </p:cNvPr>
          <p:cNvSpPr/>
          <p:nvPr userDrawn="1"/>
        </p:nvSpPr>
        <p:spPr>
          <a:xfrm>
            <a:off x="0" y="5924423"/>
            <a:ext cx="12191999" cy="933577"/>
          </a:xfrm>
          <a:prstGeom prst="rect">
            <a:avLst/>
          </a:prstGeom>
          <a:solidFill>
            <a:srgbClr val="208CF4"/>
          </a:solidFill>
          <a:ln>
            <a:solidFill>
              <a:srgbClr val="208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CF4B0-564C-4F7D-AAEF-63608416D8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59" y="5957828"/>
            <a:ext cx="2617491" cy="900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A07401-949D-4CB3-8550-4A8A660D34BF}"/>
              </a:ext>
            </a:extLst>
          </p:cNvPr>
          <p:cNvSpPr txBox="1"/>
          <p:nvPr userDrawn="1"/>
        </p:nvSpPr>
        <p:spPr>
          <a:xfrm>
            <a:off x="3513802" y="6147357"/>
            <a:ext cx="5076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Los Angeles County Office of Cannabis Management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cannabis.lacounty.gov</a:t>
            </a:r>
          </a:p>
        </p:txBody>
      </p:sp>
    </p:spTree>
    <p:extLst>
      <p:ext uri="{BB962C8B-B14F-4D97-AF65-F5344CB8AC3E}">
        <p14:creationId xmlns:p14="http://schemas.microsoft.com/office/powerpoint/2010/main" val="328916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stalkcannabislacounty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annabis.lacounty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nnabis@lacounty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A84B9A-23C5-4667-A1FC-D2859B359620}"/>
              </a:ext>
            </a:extLst>
          </p:cNvPr>
          <p:cNvSpPr/>
          <p:nvPr/>
        </p:nvSpPr>
        <p:spPr>
          <a:xfrm>
            <a:off x="0" y="0"/>
            <a:ext cx="12192000" cy="5943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0D64B7-1EBA-4512-9180-77E37CEA700A}"/>
              </a:ext>
            </a:extLst>
          </p:cNvPr>
          <p:cNvSpPr txBox="1">
            <a:spLocks/>
          </p:cNvSpPr>
          <p:nvPr/>
        </p:nvSpPr>
        <p:spPr>
          <a:xfrm>
            <a:off x="542926" y="762000"/>
            <a:ext cx="11125200" cy="20131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Los Angeles County</a:t>
            </a:r>
          </a:p>
          <a:p>
            <a:r>
              <a:rPr lang="en-US" b="1" dirty="0"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Office of Cannabis Management</a:t>
            </a:r>
          </a:p>
          <a:p>
            <a:endParaRPr lang="en-US" b="1" dirty="0">
              <a:solidFill>
                <a:srgbClr val="F15E17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02B8042D-840B-48AB-8499-2E6DEB20B490}"/>
              </a:ext>
            </a:extLst>
          </p:cNvPr>
          <p:cNvSpPr txBox="1">
            <a:spLocks/>
          </p:cNvSpPr>
          <p:nvPr/>
        </p:nvSpPr>
        <p:spPr>
          <a:xfrm>
            <a:off x="1295400" y="2590800"/>
            <a:ext cx="8501533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15E17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Cannabis in the Era of Regulation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October 24, 2018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F15E17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Julia Orozco</a:t>
            </a:r>
            <a:endParaRPr lang="en-US" sz="2200" dirty="0">
              <a:solidFill>
                <a:srgbClr val="F15E17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Manager, Office of Cannabis 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3C8219-AE1C-44CC-A3EB-7BEDE69C8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05" r="14417" b="4198"/>
          <a:stretch/>
        </p:blipFill>
        <p:spPr>
          <a:xfrm>
            <a:off x="3124200" y="517905"/>
            <a:ext cx="5365685" cy="186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3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286"/>
            <a:ext cx="12192000" cy="1110041"/>
          </a:xfrm>
        </p:spPr>
        <p:txBody>
          <a:bodyPr/>
          <a:lstStyle/>
          <a:p>
            <a:pPr algn="ctr"/>
            <a:r>
              <a:rPr lang="en-US" b="1" dirty="0"/>
              <a:t>Since then…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10D95C5-2E67-40F3-9D6F-3E67DE6C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10</a:t>
            </a:fld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DB14ED-274F-4008-A974-7E41D8F0B8BC}"/>
              </a:ext>
            </a:extLst>
          </p:cNvPr>
          <p:cNvSpPr/>
          <p:nvPr/>
        </p:nvSpPr>
        <p:spPr>
          <a:xfrm>
            <a:off x="328819" y="1337924"/>
            <a:ext cx="354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2015-16: Medical Cannabis Regulation and Safety Act (MCRSA)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11C9A23-0ABA-403E-B9E6-D7DA6B3E9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659406"/>
              </p:ext>
            </p:extLst>
          </p:nvPr>
        </p:nvGraphicFramePr>
        <p:xfrm>
          <a:off x="2209800" y="5019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F73E4C-CF0D-48E6-B4AF-A08B1B8FEFE9}"/>
              </a:ext>
            </a:extLst>
          </p:cNvPr>
          <p:cNvSpPr/>
          <p:nvPr/>
        </p:nvSpPr>
        <p:spPr>
          <a:xfrm>
            <a:off x="8610600" y="2811723"/>
            <a:ext cx="3276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June 2017: Medical and Adult-Use Cannabis Regulation and Safety Act (MAUCRSA)</a:t>
            </a:r>
          </a:p>
        </p:txBody>
      </p:sp>
      <p:sp>
        <p:nvSpPr>
          <p:cNvPr id="17" name="Arrow: Right 4">
            <a:extLst>
              <a:ext uri="{FF2B5EF4-FFF2-40B4-BE49-F238E27FC236}">
                <a16:creationId xmlns:a16="http://schemas.microsoft.com/office/drawing/2014/main" id="{CAC51DE6-C1E6-42AF-AEFA-B68A074BB47C}"/>
              </a:ext>
            </a:extLst>
          </p:cNvPr>
          <p:cNvSpPr txBox="1"/>
          <p:nvPr/>
        </p:nvSpPr>
        <p:spPr>
          <a:xfrm>
            <a:off x="4671476" y="3042345"/>
            <a:ext cx="2667000" cy="304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795" tIns="10795" rIns="10795" bIns="10795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Legalized </a:t>
            </a:r>
            <a:r>
              <a:rPr lang="en-US" sz="1700" b="1" kern="1200" dirty="0"/>
              <a:t>nonmedical or adult-use</a:t>
            </a:r>
            <a:r>
              <a:rPr lang="en-US" sz="1700" kern="1200" dirty="0"/>
              <a:t> cannabis possession, cultivation and use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700" kern="1200" dirty="0"/>
              <a:t>Required State of California to license commercial adult-use cannabis businesses by </a:t>
            </a:r>
            <a:r>
              <a:rPr lang="en-US" sz="1700" b="1" kern="1200" dirty="0"/>
              <a:t>Jan. 1, 2018</a:t>
            </a:r>
            <a:endParaRPr lang="en-US" sz="1700" kern="1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852DA9-5AE0-4478-AAAD-31407AB1090A}"/>
              </a:ext>
            </a:extLst>
          </p:cNvPr>
          <p:cNvSpPr/>
          <p:nvPr/>
        </p:nvSpPr>
        <p:spPr>
          <a:xfrm>
            <a:off x="8610600" y="3821305"/>
            <a:ext cx="34349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/>
              <a:t>MCRSA + AUMA = MAUCRSA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One regulatory framework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Adopted by California Legislature as a cleanup bill </a:t>
            </a:r>
            <a:endParaRPr lang="en-US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Repealed MCRSA and amends AUMA to include regulations for medical cannabis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1CE8A1-7D81-4F33-83E0-9CA3551E5D68}"/>
              </a:ext>
            </a:extLst>
          </p:cNvPr>
          <p:cNvSpPr/>
          <p:nvPr/>
        </p:nvSpPr>
        <p:spPr>
          <a:xfrm>
            <a:off x="281880" y="1984255"/>
            <a:ext cx="300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Legalized medical Cannabis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E8F47F-F23B-41C9-BE4C-4C0B993C3D11}"/>
              </a:ext>
            </a:extLst>
          </p:cNvPr>
          <p:cNvSpPr/>
          <p:nvPr/>
        </p:nvSpPr>
        <p:spPr>
          <a:xfrm>
            <a:off x="4671476" y="2267168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Nov. 2016: Prop. 64/Adult-Use of Marijuana Act (AUMA)</a:t>
            </a:r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F033FA0F-89E7-4D08-AD0F-B2B2C52D089D}"/>
              </a:ext>
            </a:extLst>
          </p:cNvPr>
          <p:cNvSpPr/>
          <p:nvPr/>
        </p:nvSpPr>
        <p:spPr>
          <a:xfrm rot="5400000">
            <a:off x="7674207" y="2508953"/>
            <a:ext cx="578896" cy="949974"/>
          </a:xfrm>
          <a:prstGeom prst="bentUpArrow">
            <a:avLst/>
          </a:prstGeom>
          <a:solidFill>
            <a:srgbClr val="8BC63D"/>
          </a:solidFill>
          <a:ln>
            <a:solidFill>
              <a:srgbClr val="8BC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134154A6-049C-47A1-9DEB-48CD63519C7B}"/>
              </a:ext>
            </a:extLst>
          </p:cNvPr>
          <p:cNvSpPr/>
          <p:nvPr/>
        </p:nvSpPr>
        <p:spPr>
          <a:xfrm rot="5400000">
            <a:off x="3583848" y="1870426"/>
            <a:ext cx="578896" cy="949974"/>
          </a:xfrm>
          <a:prstGeom prst="bentUpArrow">
            <a:avLst/>
          </a:prstGeom>
          <a:solidFill>
            <a:srgbClr val="8BC63D"/>
          </a:solidFill>
          <a:ln>
            <a:solidFill>
              <a:srgbClr val="8BC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3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0649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Shifting federal approach to cannabis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11353800" cy="449757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1970: federal </a:t>
            </a:r>
            <a:r>
              <a:rPr lang="en-US" b="1" dirty="0">
                <a:solidFill>
                  <a:srgbClr val="208CF4"/>
                </a:solidFill>
              </a:rPr>
              <a:t>Controlled Substances Act</a:t>
            </a:r>
          </a:p>
          <a:p>
            <a:pPr lvl="1" algn="just"/>
            <a:r>
              <a:rPr lang="en-US" dirty="0"/>
              <a:t>Cannabis in Schedule 1: no valid medical uses and a high potential for abuse</a:t>
            </a:r>
          </a:p>
          <a:p>
            <a:pPr algn="just"/>
            <a:r>
              <a:rPr lang="en-US" dirty="0"/>
              <a:t>2013: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208CF4"/>
                </a:solidFill>
              </a:rPr>
              <a:t>“Cole Memorandum”</a:t>
            </a:r>
          </a:p>
          <a:p>
            <a:pPr lvl="1" algn="just"/>
            <a:r>
              <a:rPr lang="en-US" dirty="0"/>
              <a:t>Obama era guidance to federal prosecutors to de-prioritize prosecution of state-compliance cannabis businesses</a:t>
            </a:r>
          </a:p>
          <a:p>
            <a:pPr lvl="1" algn="just"/>
            <a:r>
              <a:rPr lang="en-US" b="1" dirty="0">
                <a:solidFill>
                  <a:srgbClr val="FF0000"/>
                </a:solidFill>
              </a:rPr>
              <a:t>Rescinded</a:t>
            </a:r>
            <a:r>
              <a:rPr lang="en-US" dirty="0"/>
              <a:t> by Attorney General Jeff Sessions on January 4, 2018</a:t>
            </a:r>
          </a:p>
          <a:p>
            <a:r>
              <a:rPr lang="en-US" dirty="0"/>
              <a:t>December 2014: </a:t>
            </a:r>
            <a:r>
              <a:rPr lang="en-US" b="1" dirty="0">
                <a:solidFill>
                  <a:srgbClr val="208CF4"/>
                </a:solidFill>
              </a:rPr>
              <a:t>Rohrabacher-Farr</a:t>
            </a:r>
            <a:r>
              <a:rPr lang="en-US" dirty="0"/>
              <a:t> (now, Rohrabacher-Blumenauer) Budget Amendment</a:t>
            </a:r>
          </a:p>
          <a:p>
            <a:pPr lvl="1"/>
            <a:r>
              <a:rPr lang="en-US" dirty="0"/>
              <a:t>Prevents Justice Department from spending funds to interfere with the implementation of state </a:t>
            </a:r>
            <a:r>
              <a:rPr lang="en-US" b="1" dirty="0">
                <a:solidFill>
                  <a:srgbClr val="208CF4"/>
                </a:solidFill>
              </a:rPr>
              <a:t>medical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b="1" dirty="0">
                <a:solidFill>
                  <a:srgbClr val="208CF4"/>
                </a:solidFill>
              </a:rPr>
              <a:t>marijuana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dirty="0"/>
              <a:t>laws</a:t>
            </a:r>
          </a:p>
          <a:p>
            <a:r>
              <a:rPr lang="en-US" dirty="0"/>
              <a:t>April 13, 2018: Trump </a:t>
            </a:r>
            <a:r>
              <a:rPr lang="en-US" b="1" dirty="0">
                <a:solidFill>
                  <a:srgbClr val="208CF4"/>
                </a:solidFill>
              </a:rPr>
              <a:t>“commitment”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dirty="0"/>
              <a:t>to cannabis legal states?</a:t>
            </a:r>
          </a:p>
          <a:p>
            <a:pPr lvl="1"/>
            <a:r>
              <a:rPr lang="en-US" dirty="0"/>
              <a:t>Several bills being developed in congress to reduce federal restrictions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6F24BED-5BC9-45B2-8978-AE60BC25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E6155-CC5B-4076-9839-FAF40B510C78}"/>
              </a:ext>
            </a:extLst>
          </p:cNvPr>
          <p:cNvSpPr/>
          <p:nvPr/>
        </p:nvSpPr>
        <p:spPr>
          <a:xfrm>
            <a:off x="0" y="-152400"/>
            <a:ext cx="12344400" cy="6096001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1E99E-AFAC-4A24-8436-F6D2C381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39280"/>
            <a:ext cx="7886700" cy="2852737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>
                <a:latin typeface="+mn-lt"/>
              </a:rPr>
              <a:t>Los Angeles County Approach to Regulation</a:t>
            </a:r>
            <a:endParaRPr lang="en-US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4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6199"/>
            <a:ext cx="12192000" cy="106679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Board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1232"/>
            <a:ext cx="8763000" cy="4497572"/>
          </a:xfrm>
        </p:spPr>
        <p:txBody>
          <a:bodyPr>
            <a:noAutofit/>
          </a:bodyPr>
          <a:lstStyle/>
          <a:p>
            <a:pPr algn="just"/>
            <a:r>
              <a:rPr lang="en-US" sz="2500" b="1" dirty="0"/>
              <a:t>February 2017</a:t>
            </a:r>
            <a:r>
              <a:rPr lang="en-US" sz="2500" dirty="0"/>
              <a:t>: Board of Supervisors directed OCM to work with Public Health, Regional Planning, and other departments to prepare regulations to allow, license, and regulate all types of cannabis businesses</a:t>
            </a:r>
          </a:p>
          <a:p>
            <a:pPr algn="just"/>
            <a:r>
              <a:rPr lang="en-US" sz="2500" b="1" dirty="0">
                <a:solidFill>
                  <a:srgbClr val="208CF4"/>
                </a:solidFill>
              </a:rPr>
              <a:t>Priority areas </a:t>
            </a:r>
            <a:r>
              <a:rPr lang="en-US" sz="2500" dirty="0"/>
              <a:t>from February 2017 motion</a:t>
            </a:r>
          </a:p>
          <a:p>
            <a:pPr lvl="1" algn="just">
              <a:lnSpc>
                <a:spcPct val="100000"/>
              </a:lnSpc>
            </a:pPr>
            <a:r>
              <a:rPr lang="en-US" sz="2500" dirty="0"/>
              <a:t>Transition from an unlicensed market to a regulated market</a:t>
            </a:r>
          </a:p>
          <a:p>
            <a:pPr lvl="1" algn="just">
              <a:lnSpc>
                <a:spcPct val="100000"/>
              </a:lnSpc>
            </a:pPr>
            <a:r>
              <a:rPr lang="en-US" sz="2500" dirty="0"/>
              <a:t>Protect county neighborhoods</a:t>
            </a:r>
          </a:p>
          <a:p>
            <a:pPr lvl="1" algn="just">
              <a:lnSpc>
                <a:spcPct val="100000"/>
              </a:lnSpc>
            </a:pPr>
            <a:r>
              <a:rPr lang="en-US" sz="2500" dirty="0"/>
              <a:t>Prevent overconcentration and ensure equity in siting</a:t>
            </a:r>
          </a:p>
          <a:p>
            <a:pPr lvl="1" algn="just">
              <a:lnSpc>
                <a:spcPct val="100000"/>
              </a:lnSpc>
            </a:pPr>
            <a:r>
              <a:rPr lang="en-US" sz="2500" dirty="0"/>
              <a:t>Youth prevention</a:t>
            </a:r>
          </a:p>
          <a:p>
            <a:pPr lvl="1" algn="just">
              <a:lnSpc>
                <a:spcPct val="100000"/>
              </a:lnSpc>
            </a:pPr>
            <a:r>
              <a:rPr lang="en-US" sz="2500" dirty="0"/>
              <a:t>Consumer protection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E5C5AAC-8179-4346-A6D0-1A83C0BD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13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399"/>
            <a:ext cx="12192000" cy="11429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Board Priorities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2115"/>
            <a:ext cx="12192000" cy="46002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November 7, 2017: </a:t>
            </a:r>
            <a:r>
              <a:rPr lang="en-US" dirty="0"/>
              <a:t>Board directed OCM, DPH/Center for Health Equity, and County Counsel to </a:t>
            </a:r>
            <a:r>
              <a:rPr lang="en-US" b="1" dirty="0">
                <a:solidFill>
                  <a:srgbClr val="208CF4"/>
                </a:solidFill>
              </a:rPr>
              <a:t>incorporate health equity models to reduce disparate impacts of cannabis </a:t>
            </a:r>
            <a:r>
              <a:rPr lang="en-US" dirty="0"/>
              <a:t>in forthcoming regulations</a:t>
            </a:r>
          </a:p>
          <a:p>
            <a:r>
              <a:rPr lang="en-US" b="1" dirty="0">
                <a:solidFill>
                  <a:srgbClr val="208CF4"/>
                </a:solidFill>
              </a:rPr>
              <a:t>Discretionary hearing process </a:t>
            </a:r>
            <a:r>
              <a:rPr lang="en-US" dirty="0"/>
              <a:t>for cannabis retailers </a:t>
            </a:r>
          </a:p>
          <a:p>
            <a:r>
              <a:rPr lang="en-US" b="1" dirty="0">
                <a:solidFill>
                  <a:srgbClr val="208CF4"/>
                </a:solidFill>
              </a:rPr>
              <a:t>Grant program</a:t>
            </a:r>
            <a:r>
              <a:rPr lang="en-US" dirty="0">
                <a:solidFill>
                  <a:srgbClr val="208CF4"/>
                </a:solidFill>
              </a:rPr>
              <a:t> </a:t>
            </a:r>
            <a:r>
              <a:rPr lang="en-US" dirty="0"/>
              <a:t>to bolster youth development programs, substance use disorder treatment, drug prevention, and community development in high-needs areas</a:t>
            </a:r>
          </a:p>
          <a:p>
            <a:r>
              <a:rPr lang="en-US" b="1" dirty="0">
                <a:solidFill>
                  <a:srgbClr val="208CF4"/>
                </a:solidFill>
              </a:rPr>
              <a:t>Strategic phased-in licensing </a:t>
            </a:r>
            <a:r>
              <a:rPr lang="en-US" dirty="0"/>
              <a:t>that balances need to transition from an unlicensed market to a regulated one with a precautionary approach to licensing</a:t>
            </a:r>
          </a:p>
          <a:p>
            <a:pPr algn="just"/>
            <a:r>
              <a:rPr lang="en-US" b="1" dirty="0">
                <a:solidFill>
                  <a:srgbClr val="208CF4"/>
                </a:solidFill>
              </a:rPr>
              <a:t>Health Impact Assessment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County Department of Public Health to conduct a health impact assessment to </a:t>
            </a:r>
            <a:r>
              <a:rPr lang="en-US" b="1" dirty="0">
                <a:solidFill>
                  <a:srgbClr val="208CF4"/>
                </a:solidFill>
              </a:rPr>
              <a:t>identify unincorporated areas with relatively poor health outcomes and evaluate how adding a cannabis business to that area could affect health </a:t>
            </a:r>
          </a:p>
          <a:p>
            <a:pPr lvl="1" algn="just"/>
            <a:r>
              <a:rPr lang="en-US" dirty="0"/>
              <a:t>Foundational tool for permitting decisions and establishes a baseline against which to measure changing conditions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9C897F-AB8A-4FAA-B81D-6CA4C6DC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EEF2C9"/>
                </a:solidFill>
              </a:rPr>
              <a:pPr algn="l"/>
              <a:t>14</a:t>
            </a:fld>
            <a:endParaRPr lang="en-US" sz="1000" dirty="0">
              <a:solidFill>
                <a:srgbClr val="EEF2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42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399"/>
            <a:ext cx="12192000" cy="11429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Board Priorities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2115"/>
            <a:ext cx="12192000" cy="4600240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June 19, 2018: </a:t>
            </a:r>
            <a:r>
              <a:rPr lang="en-US" dirty="0"/>
              <a:t>OCM submitted a report outlining a cannabis licensing framework as directed by the BOS for consideration.  </a:t>
            </a:r>
          </a:p>
          <a:p>
            <a:pPr lvl="0"/>
            <a:r>
              <a:rPr lang="en-US" dirty="0"/>
              <a:t>The BOS is in the process of reviewing the proposal and has not taken action to authorize commercial cannabis licensing in unincorporated areas.  </a:t>
            </a:r>
          </a:p>
          <a:p>
            <a:pPr lvl="0"/>
            <a:r>
              <a:rPr lang="en-US" dirty="0"/>
              <a:t>The BOS has directed the focus of OCM other cannabis related priorities.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9C897F-AB8A-4FAA-B81D-6CA4C6DC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EEF2C9"/>
                </a:solidFill>
              </a:rPr>
              <a:pPr algn="l"/>
              <a:t>15</a:t>
            </a:fld>
            <a:endParaRPr lang="en-US" sz="1000" dirty="0">
              <a:solidFill>
                <a:srgbClr val="EEF2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399"/>
            <a:ext cx="12192000" cy="11429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Board Priorities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802FC-5995-4DB3-9F75-F717ED4C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1" y="1219200"/>
            <a:ext cx="12192000" cy="49349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700" b="1" dirty="0"/>
              <a:t>February 13, 2018: </a:t>
            </a:r>
            <a:r>
              <a:rPr lang="en-US" sz="2700" dirty="0"/>
              <a:t>Board directed OCM and other departments and relevant government agencies and stakeholders to develop recommendations on cannabis-related decriminalization and disparities</a:t>
            </a:r>
          </a:p>
          <a:p>
            <a:pPr lvl="1"/>
            <a:r>
              <a:rPr lang="en-US" sz="2700" dirty="0"/>
              <a:t>Countywide plan on cannabis </a:t>
            </a:r>
            <a:r>
              <a:rPr lang="en-US" sz="2700" b="1" dirty="0">
                <a:solidFill>
                  <a:srgbClr val="0070C0"/>
                </a:solidFill>
              </a:rPr>
              <a:t>resentencing and reclassification</a:t>
            </a:r>
          </a:p>
          <a:p>
            <a:pPr lvl="1"/>
            <a:r>
              <a:rPr lang="en-US" sz="2700" dirty="0"/>
              <a:t>Assessment of data tracking mechanisms to measure and prevent </a:t>
            </a:r>
            <a:r>
              <a:rPr lang="en-US" sz="2700" b="1" dirty="0">
                <a:solidFill>
                  <a:srgbClr val="0070C0"/>
                </a:solidFill>
              </a:rPr>
              <a:t>disproportionate enforcement </a:t>
            </a:r>
            <a:r>
              <a:rPr lang="en-US" sz="2700" dirty="0"/>
              <a:t>of cannabis-related offenses</a:t>
            </a:r>
          </a:p>
          <a:p>
            <a:pPr lvl="0"/>
            <a:r>
              <a:rPr lang="en-US" sz="2700" b="1" dirty="0"/>
              <a:t>June 26, 2018: </a:t>
            </a:r>
            <a:r>
              <a:rPr lang="en-US" sz="2700" dirty="0"/>
              <a:t>Board directed the Interim Director of the Department of Consumer and Business Affairs to report on the potential implementation of a </a:t>
            </a:r>
            <a:r>
              <a:rPr lang="en-US" sz="2700" b="1" dirty="0">
                <a:solidFill>
                  <a:srgbClr val="0070C0"/>
                </a:solidFill>
              </a:rPr>
              <a:t>universal emblem program </a:t>
            </a:r>
            <a:r>
              <a:rPr lang="en-US" sz="2700" dirty="0"/>
              <a:t>that would allow consumers to easily determine whether a cannabis store is licensed</a:t>
            </a:r>
          </a:p>
          <a:p>
            <a:pPr lvl="1"/>
            <a:r>
              <a:rPr lang="en-US" sz="2700" dirty="0"/>
              <a:t>Education Campaign</a:t>
            </a:r>
          </a:p>
          <a:p>
            <a:pPr lvl="1"/>
            <a:r>
              <a:rPr lang="en-US" sz="2700" dirty="0"/>
              <a:t>Local or statewide implementation</a:t>
            </a:r>
          </a:p>
          <a:p>
            <a:pPr lvl="0"/>
            <a:r>
              <a:rPr lang="en-US" sz="2700" b="1" dirty="0"/>
              <a:t>July 3, 2018:</a:t>
            </a:r>
            <a:r>
              <a:rPr lang="en-US" sz="2700" dirty="0"/>
              <a:t> Board directed OCM and other departments to present an </a:t>
            </a:r>
            <a:r>
              <a:rPr lang="en-US" sz="2700" b="1" dirty="0">
                <a:solidFill>
                  <a:srgbClr val="0070C0"/>
                </a:solidFill>
              </a:rPr>
              <a:t>unlicensed cannabis business elimination plan</a:t>
            </a:r>
          </a:p>
          <a:p>
            <a:pPr lvl="1"/>
            <a:r>
              <a:rPr lang="en-US" sz="2700" b="1" dirty="0">
                <a:solidFill>
                  <a:srgbClr val="0070C0"/>
                </a:solidFill>
              </a:rPr>
              <a:t>Multi-pronged strategy</a:t>
            </a:r>
          </a:p>
          <a:p>
            <a:pPr lvl="1"/>
            <a:endParaRPr lang="en-US" sz="2100" b="1" dirty="0">
              <a:solidFill>
                <a:srgbClr val="0070C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C9C897F-AB8A-4FAA-B81D-6CA4C6DC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EEF2C9"/>
                </a:solidFill>
              </a:rPr>
              <a:pPr algn="l"/>
              <a:t>16</a:t>
            </a:fld>
            <a:endParaRPr lang="en-US" sz="1000" dirty="0">
              <a:solidFill>
                <a:srgbClr val="EEF2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55824-C906-40C6-96F4-E44D8BE3C02A}"/>
              </a:ext>
            </a:extLst>
          </p:cNvPr>
          <p:cNvSpPr/>
          <p:nvPr/>
        </p:nvSpPr>
        <p:spPr>
          <a:xfrm>
            <a:off x="0" y="-152400"/>
            <a:ext cx="12192000" cy="6096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F3C3EFB-CCDB-467B-ADC3-991C5C0746ED}"/>
              </a:ext>
            </a:extLst>
          </p:cNvPr>
          <p:cNvSpPr txBox="1"/>
          <p:nvPr/>
        </p:nvSpPr>
        <p:spPr>
          <a:xfrm>
            <a:off x="4130351" y="2286000"/>
            <a:ext cx="53340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5400" b="1" spc="-25" dirty="0">
                <a:solidFill>
                  <a:schemeClr val="bg1"/>
                </a:solidFill>
                <a:cs typeface="Calibri Light"/>
              </a:rPr>
              <a:t>OCM Initiatives </a:t>
            </a:r>
          </a:p>
        </p:txBody>
      </p:sp>
    </p:spTree>
    <p:extLst>
      <p:ext uri="{BB962C8B-B14F-4D97-AF65-F5344CB8AC3E}">
        <p14:creationId xmlns:p14="http://schemas.microsoft.com/office/powerpoint/2010/main" val="259173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81000"/>
            <a:ext cx="796925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25" dirty="0">
                <a:solidFill>
                  <a:schemeClr val="bg1"/>
                </a:solidFill>
                <a:latin typeface="Calibri Light"/>
                <a:cs typeface="Calibri Light"/>
              </a:rPr>
              <a:t>OCM Initiatives 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5800" y="1583324"/>
            <a:ext cx="5988558" cy="37240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Public Outreach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Health Impact Assessment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Data Dashboard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Resentencing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Unlicensed Business Closure</a:t>
            </a:r>
          </a:p>
          <a:p>
            <a:pPr marL="12700" marR="5080">
              <a:spcAft>
                <a:spcPts val="1200"/>
              </a:spcAft>
              <a:tabLst>
                <a:tab pos="241300" algn="l"/>
              </a:tabLst>
            </a:pPr>
            <a:endParaRPr lang="en-US" sz="3200" b="1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18</a:t>
            </a:fld>
            <a:endParaRPr spc="-10" dirty="0"/>
          </a:p>
        </p:txBody>
      </p:sp>
      <p:pic>
        <p:nvPicPr>
          <p:cNvPr id="5122" name="Picture 2" descr="Image result for cannabis health inspection">
            <a:extLst>
              <a:ext uri="{FF2B5EF4-FFF2-40B4-BE49-F238E27FC236}">
                <a16:creationId xmlns:a16="http://schemas.microsoft.com/office/drawing/2014/main" id="{D2A48591-A847-4B63-A7BB-9D51119D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58" y="2009775"/>
            <a:ext cx="5060442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8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Public Outreach – Public Listening Sessions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19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3157" y="1447800"/>
            <a:ext cx="7391400" cy="39395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208CF4"/>
                </a:solidFill>
              </a:rPr>
              <a:t>20 public workshops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1262D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“Tabletop” format with</a:t>
            </a:r>
            <a:r>
              <a:rPr lang="en-US" sz="3200" b="1" dirty="0">
                <a:solidFill>
                  <a:srgbClr val="208CF4"/>
                </a:solidFill>
              </a:rPr>
              <a:t> professional facilitators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1262D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Background information and discussion questions were offered in </a:t>
            </a:r>
            <a:r>
              <a:rPr lang="en-US" sz="3200" b="1" dirty="0">
                <a:solidFill>
                  <a:srgbClr val="208CF4"/>
                </a:solidFill>
              </a:rPr>
              <a:t>multiple languages and translators </a:t>
            </a:r>
            <a:r>
              <a:rPr lang="en-US" sz="3200" b="1" dirty="0"/>
              <a:t>were available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19557-B917-4C6D-A74F-EE054760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" t="1516" r="1758" b="2345"/>
          <a:stretch/>
        </p:blipFill>
        <p:spPr>
          <a:xfrm rot="10800000">
            <a:off x="7620000" y="1752598"/>
            <a:ext cx="4191000" cy="312419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5990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CE6155-CC5B-4076-9839-FAF40B510C78}"/>
              </a:ext>
            </a:extLst>
          </p:cNvPr>
          <p:cNvSpPr/>
          <p:nvPr/>
        </p:nvSpPr>
        <p:spPr>
          <a:xfrm>
            <a:off x="0" y="-152400"/>
            <a:ext cx="12192000" cy="6096001"/>
          </a:xfrm>
          <a:prstGeom prst="rect">
            <a:avLst/>
          </a:prstGeom>
          <a:solidFill>
            <a:srgbClr val="8BC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1E99E-AFAC-4A24-8436-F6D2C381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39280"/>
            <a:ext cx="7886700" cy="2852737"/>
          </a:xfrm>
        </p:spPr>
        <p:txBody>
          <a:bodyPr anchor="ctr">
            <a:noAutofit/>
          </a:bodyPr>
          <a:lstStyle/>
          <a:p>
            <a:pPr algn="ctr"/>
            <a:r>
              <a:rPr lang="en-US" sz="5400" dirty="0">
                <a:latin typeface="+mn-lt"/>
              </a:rPr>
              <a:t>The (Rocky) Road to Regulation: 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/>
            </a:r>
            <a:br>
              <a:rPr lang="en-US" sz="5400" dirty="0">
                <a:latin typeface="+mn-lt"/>
              </a:rPr>
            </a:br>
            <a:r>
              <a:rPr lang="en-US" sz="4000" i="1" dirty="0">
                <a:latin typeface="+mn-lt"/>
              </a:rPr>
              <a:t>Evolution of California’s cannabis laws</a:t>
            </a:r>
          </a:p>
        </p:txBody>
      </p:sp>
    </p:spTree>
    <p:extLst>
      <p:ext uri="{BB962C8B-B14F-4D97-AF65-F5344CB8AC3E}">
        <p14:creationId xmlns:p14="http://schemas.microsoft.com/office/powerpoint/2010/main" val="3562073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Public Outreach – Community Meetings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20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8600" y="1713830"/>
            <a:ext cx="7543800" cy="34470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208CF4"/>
                </a:solidFill>
              </a:rPr>
              <a:t>12 community groups and town councils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C1262D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General background on cannabis law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Draft proposed County policies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Unlicensed business enforcement plan</a:t>
            </a:r>
          </a:p>
        </p:txBody>
      </p:sp>
      <p:pic>
        <p:nvPicPr>
          <p:cNvPr id="1026" name="Picture 2" descr="Image result for office of cannabis management community meeting">
            <a:extLst>
              <a:ext uri="{FF2B5EF4-FFF2-40B4-BE49-F238E27FC236}">
                <a16:creationId xmlns:a16="http://schemas.microsoft.com/office/drawing/2014/main" id="{D06861FF-4913-44CA-A5D6-2E988A68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2513644"/>
            <a:ext cx="3900985" cy="195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4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Public Outreach – Advisory Working Group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21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8601" y="1747949"/>
            <a:ext cx="11582400" cy="393954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208CF4"/>
                </a:solidFill>
              </a:rPr>
              <a:t>17 members</a:t>
            </a:r>
            <a:r>
              <a:rPr lang="en-US" sz="3200" b="1" dirty="0"/>
              <a:t>, with representatives appointed by each supervisorial district, and </a:t>
            </a:r>
            <a:r>
              <a:rPr lang="en-US" sz="3200" b="1" dirty="0">
                <a:solidFill>
                  <a:srgbClr val="208CF4"/>
                </a:solidFill>
              </a:rPr>
              <a:t>diverse perspectives </a:t>
            </a:r>
            <a:r>
              <a:rPr lang="en-US" sz="3200" b="1" dirty="0"/>
              <a:t>including public health experts, education officials, local elected officials, cannabis industry reps, university professors, and community stakeholders</a:t>
            </a:r>
          </a:p>
          <a:p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/>
              <a:t>The Advisory Working Group </a:t>
            </a:r>
            <a:r>
              <a:rPr lang="en-US" sz="3200" b="1" dirty="0">
                <a:solidFill>
                  <a:srgbClr val="208CF4"/>
                </a:solidFill>
              </a:rPr>
              <a:t>reached consensus on 64 recommendations regarding cannabis regulations </a:t>
            </a:r>
            <a:r>
              <a:rPr lang="en-US" sz="3200" b="1" dirty="0"/>
              <a:t>and best practices in unincorporated areas</a:t>
            </a:r>
          </a:p>
        </p:txBody>
      </p:sp>
    </p:spTree>
    <p:extLst>
      <p:ext uri="{BB962C8B-B14F-4D97-AF65-F5344CB8AC3E}">
        <p14:creationId xmlns:p14="http://schemas.microsoft.com/office/powerpoint/2010/main" val="399698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Public Outreach – City Engagement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348018" y="2013184"/>
            <a:ext cx="7620000" cy="29546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Promote </a:t>
            </a:r>
            <a:r>
              <a:rPr lang="en-US" sz="3200" b="1" dirty="0">
                <a:solidFill>
                  <a:srgbClr val="208CF4"/>
                </a:solidFill>
              </a:rPr>
              <a:t>regional</a:t>
            </a:r>
            <a:r>
              <a:rPr lang="en-US" sz="3200" b="1" dirty="0"/>
              <a:t> approach to cannabis regulation and best practices</a:t>
            </a:r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endParaRPr lang="en-US" sz="3200" b="1" dirty="0"/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Coordinate services provided to cities</a:t>
            </a:r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endParaRPr lang="en-US" sz="3200" b="1" dirty="0"/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LA County Regulators Round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809BA-B9A4-46B1-9E5A-170B12A88F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01"/>
          <a:stretch/>
        </p:blipFill>
        <p:spPr>
          <a:xfrm>
            <a:off x="8001000" y="2013184"/>
            <a:ext cx="4000000" cy="17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Public Outreach – Youth Prevention Campaign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426720" y="1724549"/>
            <a:ext cx="5334000" cy="16312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08CF4"/>
                </a:solidFill>
              </a:rPr>
              <a:t>Youth-produced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Emphasis on social media marketing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B84F5-F835-4590-BD5B-1385AABB5E1C}"/>
              </a:ext>
            </a:extLst>
          </p:cNvPr>
          <p:cNvSpPr txBox="1"/>
          <p:nvPr/>
        </p:nvSpPr>
        <p:spPr>
          <a:xfrm>
            <a:off x="6440430" y="484458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www.letstalkcannabislacounty.com</a:t>
            </a: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5D202-213D-49A2-81DF-50CE8A3D03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5" t="2480" r="2714" b="2469"/>
          <a:stretch/>
        </p:blipFill>
        <p:spPr>
          <a:xfrm>
            <a:off x="6781799" y="1828800"/>
            <a:ext cx="4096515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77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F5A46-2D79-46E9-AB58-736C12563799}"/>
              </a:ext>
            </a:extLst>
          </p:cNvPr>
          <p:cNvSpPr/>
          <p:nvPr/>
        </p:nvSpPr>
        <p:spPr>
          <a:xfrm>
            <a:off x="0" y="-152400"/>
            <a:ext cx="12344400" cy="6096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bject 5"/>
          <p:cNvSpPr txBox="1"/>
          <p:nvPr/>
        </p:nvSpPr>
        <p:spPr>
          <a:xfrm>
            <a:off x="1905000" y="2438400"/>
            <a:ext cx="8305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Calibri Light"/>
                <a:cs typeface="Calibri Light"/>
              </a:rPr>
              <a:t>Health Impact Assessment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24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7469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Health Impact Assessment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25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8600" y="1676400"/>
            <a:ext cx="6858000" cy="37548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>
              <a:spcAft>
                <a:spcPts val="1200"/>
              </a:spcAft>
              <a:tabLst>
                <a:tab pos="241300" algn="l"/>
              </a:tabLst>
            </a:pPr>
            <a:r>
              <a:rPr lang="en-US" sz="3200" b="1" dirty="0"/>
              <a:t>CEQA for Cannabis Public Health</a:t>
            </a:r>
          </a:p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Estimate </a:t>
            </a:r>
            <a:r>
              <a:rPr lang="en-US" sz="3200" b="1" dirty="0">
                <a:solidFill>
                  <a:srgbClr val="208CF4"/>
                </a:solidFill>
              </a:rPr>
              <a:t>health and health equity impacts </a:t>
            </a:r>
            <a:r>
              <a:rPr lang="en-US" sz="3200" b="1" dirty="0"/>
              <a:t>for proposed regulations and policy</a:t>
            </a:r>
          </a:p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08CF4"/>
                </a:solidFill>
              </a:rPr>
              <a:t>Evidence-based</a:t>
            </a:r>
            <a:r>
              <a:rPr lang="en-US" sz="3200" b="1" dirty="0"/>
              <a:t>, health-protecting cannabis business and regulatory practices </a:t>
            </a:r>
          </a:p>
        </p:txBody>
      </p:sp>
      <p:pic>
        <p:nvPicPr>
          <p:cNvPr id="2" name="Picture 2" descr="Image result for  ecosystem">
            <a:extLst>
              <a:ext uri="{FF2B5EF4-FFF2-40B4-BE49-F238E27FC236}">
                <a16:creationId xmlns:a16="http://schemas.microsoft.com/office/drawing/2014/main" id="{8F89E42B-825C-4128-A8F7-774820457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r="36666" b="4469"/>
          <a:stretch/>
        </p:blipFill>
        <p:spPr bwMode="auto">
          <a:xfrm>
            <a:off x="7751238" y="1899662"/>
            <a:ext cx="4059762" cy="33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68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Health Impact Assessment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8600" y="1721791"/>
            <a:ext cx="7239000" cy="212365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Guidance for a proposed Cannabis Commission </a:t>
            </a:r>
          </a:p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08CF4"/>
                </a:solidFill>
              </a:rPr>
              <a:t>Ongoing monitoring </a:t>
            </a:r>
            <a:r>
              <a:rPr lang="en-US" sz="3200" b="1" dirty="0"/>
              <a:t>of health impacts to inform policy</a:t>
            </a:r>
          </a:p>
        </p:txBody>
      </p:sp>
      <p:pic>
        <p:nvPicPr>
          <p:cNvPr id="1030" name="Picture 6" descr="Image result for health impacts">
            <a:extLst>
              <a:ext uri="{FF2B5EF4-FFF2-40B4-BE49-F238E27FC236}">
                <a16:creationId xmlns:a16="http://schemas.microsoft.com/office/drawing/2014/main" id="{C6F74D7D-85EC-4339-B678-8B4D96E1D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52" y="2806917"/>
            <a:ext cx="437949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74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8C74BC-3B04-49BC-AAD9-62767C46A736}"/>
              </a:ext>
            </a:extLst>
          </p:cNvPr>
          <p:cNvSpPr/>
          <p:nvPr/>
        </p:nvSpPr>
        <p:spPr>
          <a:xfrm>
            <a:off x="0" y="-152400"/>
            <a:ext cx="12344400" cy="6096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bject 5"/>
          <p:cNvSpPr txBox="1"/>
          <p:nvPr/>
        </p:nvSpPr>
        <p:spPr>
          <a:xfrm>
            <a:off x="1905000" y="2438400"/>
            <a:ext cx="8305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Calibri Light"/>
                <a:cs typeface="Calibri Light"/>
              </a:rPr>
              <a:t>Data Dashboard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68359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Data Dashboard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28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D9B10ED-E5D1-4F81-82B6-839F42DCE63C}"/>
              </a:ext>
            </a:extLst>
          </p:cNvPr>
          <p:cNvSpPr txBox="1"/>
          <p:nvPr/>
        </p:nvSpPr>
        <p:spPr>
          <a:xfrm>
            <a:off x="228600" y="1600200"/>
            <a:ext cx="6019800" cy="341632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08CF4"/>
                </a:solidFill>
                <a:latin typeface="Calibri" panose="020F0502020204030204" pitchFamily="34" charset="0"/>
              </a:rPr>
              <a:t>Cannabis-related data </a:t>
            </a:r>
            <a:r>
              <a:rPr lang="en-US" sz="3200" b="1" dirty="0">
                <a:solidFill>
                  <a:srgbClr val="212121"/>
                </a:solidFill>
                <a:latin typeface="Calibri" panose="020F0502020204030204" pitchFamily="34" charset="0"/>
              </a:rPr>
              <a:t>from departments</a:t>
            </a:r>
          </a:p>
          <a:p>
            <a:pPr marL="469900" marR="5080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12121"/>
                </a:solidFill>
                <a:latin typeface="Calibri" panose="020F0502020204030204" pitchFamily="34" charset="0"/>
              </a:rPr>
              <a:t>Phased Approach</a:t>
            </a:r>
          </a:p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12121"/>
                </a:solidFill>
                <a:latin typeface="Calibri" panose="020F0502020204030204" pitchFamily="34" charset="0"/>
              </a:rPr>
              <a:t>Phase I – Data collection</a:t>
            </a:r>
          </a:p>
          <a:p>
            <a:pPr marL="927100" marR="5080" lvl="1" indent="-457200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>
                <a:solidFill>
                  <a:srgbClr val="212121"/>
                </a:solidFill>
                <a:latin typeface="Calibri" panose="020F0502020204030204" pitchFamily="34" charset="0"/>
              </a:rPr>
              <a:t>Phase II – Theme development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39808-4BF3-4066-8C2D-3B24CC3C1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44" b="6280"/>
          <a:stretch/>
        </p:blipFill>
        <p:spPr>
          <a:xfrm>
            <a:off x="5444037" y="1600200"/>
            <a:ext cx="671138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4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F2DAB2-7EDA-4429-9758-4165ABB98D97}"/>
              </a:ext>
            </a:extLst>
          </p:cNvPr>
          <p:cNvSpPr/>
          <p:nvPr/>
        </p:nvSpPr>
        <p:spPr>
          <a:xfrm>
            <a:off x="0" y="-152400"/>
            <a:ext cx="12344400" cy="6096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bject 5"/>
          <p:cNvSpPr txBox="1"/>
          <p:nvPr/>
        </p:nvSpPr>
        <p:spPr>
          <a:xfrm>
            <a:off x="1905000" y="2438400"/>
            <a:ext cx="8305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Calibri Light"/>
                <a:cs typeface="Calibri Light"/>
              </a:rPr>
              <a:t>Resentencing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43134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716"/>
            <a:ext cx="12192000" cy="83635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California legalizes medical cannabis…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29F0968-8259-46D2-88B8-841C1E48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41AE6-7DAC-4595-B30D-CBAC69869D6A}"/>
              </a:ext>
            </a:extLst>
          </p:cNvPr>
          <p:cNvSpPr/>
          <p:nvPr/>
        </p:nvSpPr>
        <p:spPr>
          <a:xfrm>
            <a:off x="457200" y="1651817"/>
            <a:ext cx="541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1996: Prop. 215 “Compassionate Use Act”</a:t>
            </a:r>
          </a:p>
          <a:p>
            <a:endParaRPr lang="en-US" b="1" dirty="0"/>
          </a:p>
          <a:p>
            <a:r>
              <a:rPr lang="en-US" dirty="0"/>
              <a:t>Allowed qualified patients with a valid doctor’s recommendation to possess and cultivate cannabis for personal medical use</a:t>
            </a:r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502D2673-BE19-4595-8501-04C69EA67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914400" y="3572596"/>
            <a:ext cx="2857462" cy="207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roposition 215">
            <a:extLst>
              <a:ext uri="{FF2B5EF4-FFF2-40B4-BE49-F238E27FC236}">
                <a16:creationId xmlns:a16="http://schemas.microsoft.com/office/drawing/2014/main" id="{C400C955-9552-4F04-99AB-2AAB8F01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40235"/>
            <a:ext cx="3629025" cy="428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5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Resentencing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600" y="1600200"/>
            <a:ext cx="103632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800" b="1" dirty="0"/>
              <a:t>Assist individuals with prior cannabis convictions who qualify for legal relief under new state laws</a:t>
            </a:r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endParaRPr lang="en-US" sz="2800" b="1" dirty="0"/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800" b="1" dirty="0">
                <a:solidFill>
                  <a:srgbClr val="208CF4"/>
                </a:solidFill>
              </a:rPr>
              <a:t>AB 1793: Cannabis Resentencing</a:t>
            </a:r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endParaRPr lang="en-US" sz="2800" b="1" dirty="0"/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800" b="1" dirty="0"/>
              <a:t>OCM is coordinating with the Public Defender and District Attorney to develop a proactive resentencing plan</a:t>
            </a:r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endParaRPr lang="en-US" sz="2800" b="1" dirty="0"/>
          </a:p>
          <a:p>
            <a:pPr marL="469900" marR="5080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2800" b="1" dirty="0"/>
              <a:t>Use of technology is being considered to assist the County’s efforts</a:t>
            </a:r>
          </a:p>
        </p:txBody>
      </p:sp>
    </p:spTree>
    <p:extLst>
      <p:ext uri="{BB962C8B-B14F-4D97-AF65-F5344CB8AC3E}">
        <p14:creationId xmlns:p14="http://schemas.microsoft.com/office/powerpoint/2010/main" val="2168376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265C0-0420-4407-8450-37410CADBF16}"/>
              </a:ext>
            </a:extLst>
          </p:cNvPr>
          <p:cNvSpPr/>
          <p:nvPr/>
        </p:nvSpPr>
        <p:spPr>
          <a:xfrm>
            <a:off x="0" y="-152400"/>
            <a:ext cx="12344400" cy="609600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object 5"/>
          <p:cNvSpPr txBox="1"/>
          <p:nvPr/>
        </p:nvSpPr>
        <p:spPr>
          <a:xfrm>
            <a:off x="1905000" y="2438400"/>
            <a:ext cx="8305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dirty="0">
                <a:solidFill>
                  <a:schemeClr val="bg1"/>
                </a:solidFill>
                <a:latin typeface="Calibri Light"/>
                <a:cs typeface="Calibri Light"/>
              </a:rPr>
              <a:t>Unlicensed Closure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31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84522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hack a mole">
            <a:extLst>
              <a:ext uri="{FF2B5EF4-FFF2-40B4-BE49-F238E27FC236}">
                <a16:creationId xmlns:a16="http://schemas.microsoft.com/office/drawing/2014/main" id="{DE170B64-9890-41CA-8AAC-E3FC77FD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r="8039" b="9063"/>
          <a:stretch/>
        </p:blipFill>
        <p:spPr bwMode="auto">
          <a:xfrm>
            <a:off x="7439916" y="1944035"/>
            <a:ext cx="4352423" cy="30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Unlicensed Closure – Multi-Pronged Strategy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EF86961-D37C-47CC-AF3D-D397850D97F7}"/>
              </a:ext>
            </a:extLst>
          </p:cNvPr>
          <p:cNvSpPr txBox="1"/>
          <p:nvPr/>
        </p:nvSpPr>
        <p:spPr>
          <a:xfrm>
            <a:off x="228600" y="1721791"/>
            <a:ext cx="6242957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 marR="5080" lvl="1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Public Education and Outreach</a:t>
            </a:r>
          </a:p>
          <a:p>
            <a:pPr marL="469900" marR="5080" lvl="1">
              <a:tabLst>
                <a:tab pos="241300" algn="l"/>
              </a:tabLst>
            </a:pPr>
            <a:endParaRPr lang="en-US" sz="3200" b="1" dirty="0"/>
          </a:p>
          <a:p>
            <a:pPr marL="927100" marR="5080" lvl="1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Enhanced Direct Enforcement</a:t>
            </a:r>
          </a:p>
          <a:p>
            <a:pPr marL="469900" marR="5080" lvl="1">
              <a:tabLst>
                <a:tab pos="241300" algn="l"/>
              </a:tabLst>
            </a:pPr>
            <a:endParaRPr lang="en-US" sz="3200" b="1" dirty="0"/>
          </a:p>
          <a:p>
            <a:pPr marL="927100" marR="5080" lvl="1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Legislative Advocacy</a:t>
            </a:r>
          </a:p>
          <a:p>
            <a:pPr marL="469900" marR="5080" lvl="1">
              <a:tabLst>
                <a:tab pos="241300" algn="l"/>
              </a:tabLst>
            </a:pPr>
            <a:endParaRPr lang="en-US" sz="3200" b="1" dirty="0"/>
          </a:p>
          <a:p>
            <a:pPr marL="927100" marR="5080" lvl="1" indent="-457200">
              <a:buFont typeface="Wingdings" panose="05000000000000000000" pitchFamily="2" charset="2"/>
              <a:buChar char="ü"/>
              <a:tabLst>
                <a:tab pos="241300" algn="l"/>
              </a:tabLst>
            </a:pPr>
            <a:r>
              <a:rPr lang="en-US" sz="3200" b="1" dirty="0"/>
              <a:t>Strategic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2834633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28800" y="2743200"/>
            <a:ext cx="83058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dirty="0">
                <a:latin typeface="Calibri Light"/>
                <a:cs typeface="Calibri Light"/>
              </a:rPr>
              <a:t>Q &amp; A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334515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349665"/>
            <a:ext cx="1135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dirty="0">
                <a:solidFill>
                  <a:schemeClr val="bg1"/>
                </a:solidFill>
                <a:latin typeface="Calibri Light"/>
                <a:cs typeface="Calibri Light"/>
              </a:rPr>
              <a:t>Contact the Office of Cannabis Management</a:t>
            </a:r>
            <a:endParaRPr sz="44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400" y="2819400"/>
            <a:ext cx="8229600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tabLst>
                <a:tab pos="241300" algn="l"/>
              </a:tabLst>
            </a:pPr>
            <a:r>
              <a:rPr lang="en-US" sz="3600" dirty="0"/>
              <a:t>Website: </a:t>
            </a:r>
            <a:r>
              <a:rPr lang="en-US" sz="3600" dirty="0">
                <a:hlinkClick r:id="rId3"/>
              </a:rPr>
              <a:t>http://cannabis.lacounty.gov</a:t>
            </a:r>
            <a:endParaRPr lang="en-US" sz="3600" dirty="0"/>
          </a:p>
          <a:p>
            <a:pPr marL="12700" marR="5080">
              <a:tabLst>
                <a:tab pos="241300" algn="l"/>
              </a:tabLst>
            </a:pPr>
            <a:endParaRPr lang="en-US" sz="3600" dirty="0"/>
          </a:p>
          <a:p>
            <a:pPr marL="12700" marR="5080">
              <a:tabLst>
                <a:tab pos="241300" algn="l"/>
              </a:tabLst>
            </a:pPr>
            <a:r>
              <a:rPr lang="en-US" sz="3600" dirty="0"/>
              <a:t>Email: </a:t>
            </a:r>
            <a:r>
              <a:rPr lang="en-US" sz="3600" dirty="0">
                <a:hlinkClick r:id="rId4"/>
              </a:rPr>
              <a:t>cannabis@lacounty.gov</a:t>
            </a:r>
            <a:endParaRPr lang="en-US" sz="3600" dirty="0"/>
          </a:p>
          <a:p>
            <a:pPr marL="12700" marR="5080">
              <a:tabLst>
                <a:tab pos="241300" algn="l"/>
              </a:tabLst>
            </a:pPr>
            <a:endParaRPr lang="en-US" sz="3600" dirty="0"/>
          </a:p>
          <a:p>
            <a:pPr marL="12700" marR="5080">
              <a:tabLst>
                <a:tab pos="241300" algn="l"/>
              </a:tabLst>
            </a:pPr>
            <a:endParaRPr lang="en-US" sz="28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20747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58"/>
            <a:ext cx="12192000" cy="836355"/>
          </a:xfrm>
        </p:spPr>
        <p:txBody>
          <a:bodyPr/>
          <a:lstStyle/>
          <a:p>
            <a:pPr algn="ctr"/>
            <a:r>
              <a:rPr lang="en-US" b="1" dirty="0"/>
              <a:t>… but doesn’t vigorously regulate it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392608E-DB3F-4369-B505-608D251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737FEB9-4ACD-4F5C-98AD-7B930E259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5" r="-6868" b="1"/>
          <a:stretch/>
        </p:blipFill>
        <p:spPr bwMode="auto">
          <a:xfrm>
            <a:off x="6096000" y="1295401"/>
            <a:ext cx="6400800" cy="33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2D13F1-6A26-4CE2-B4C3-A9418F2C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1"/>
            <a:ext cx="4648200" cy="2819400"/>
          </a:xfrm>
        </p:spPr>
        <p:txBody>
          <a:bodyPr>
            <a:normAutofit/>
          </a:bodyPr>
          <a:lstStyle/>
          <a:p>
            <a:r>
              <a:rPr lang="en-US" dirty="0"/>
              <a:t>Consumer safety</a:t>
            </a:r>
          </a:p>
          <a:p>
            <a:r>
              <a:rPr lang="en-US" dirty="0"/>
              <a:t>Public safety</a:t>
            </a:r>
          </a:p>
          <a:p>
            <a:r>
              <a:rPr lang="en-US" dirty="0"/>
              <a:t>Youth access and use</a:t>
            </a:r>
          </a:p>
          <a:p>
            <a:r>
              <a:rPr lang="en-US" dirty="0"/>
              <a:t>Quality of life issues</a:t>
            </a:r>
          </a:p>
        </p:txBody>
      </p:sp>
    </p:spTree>
    <p:extLst>
      <p:ext uri="{BB962C8B-B14F-4D97-AF65-F5344CB8AC3E}">
        <p14:creationId xmlns:p14="http://schemas.microsoft.com/office/powerpoint/2010/main" val="3677323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58"/>
            <a:ext cx="12192000" cy="836355"/>
          </a:xfrm>
        </p:spPr>
        <p:txBody>
          <a:bodyPr/>
          <a:lstStyle/>
          <a:p>
            <a:pPr algn="ctr"/>
            <a:r>
              <a:rPr lang="en-US" dirty="0"/>
              <a:t>Consumer Safety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392608E-DB3F-4369-B505-608D251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2D13F1-6A26-4CE2-B4C3-A9418F2C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9" y="3711430"/>
            <a:ext cx="5552762" cy="786788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Potency and homogenization</a:t>
            </a:r>
          </a:p>
        </p:txBody>
      </p:sp>
      <p:pic>
        <p:nvPicPr>
          <p:cNvPr id="7170" name="Picture 2" descr="Image result for maureen dowd marijuana">
            <a:extLst>
              <a:ext uri="{FF2B5EF4-FFF2-40B4-BE49-F238E27FC236}">
                <a16:creationId xmlns:a16="http://schemas.microsoft.com/office/drawing/2014/main" id="{63139B1E-F956-406B-9FCF-19EA74CFD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" r="26916" b="86285"/>
          <a:stretch/>
        </p:blipFill>
        <p:spPr bwMode="auto">
          <a:xfrm>
            <a:off x="1728469" y="5135098"/>
            <a:ext cx="3976693" cy="6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ureen dowd marijuana">
            <a:extLst>
              <a:ext uri="{FF2B5EF4-FFF2-40B4-BE49-F238E27FC236}">
                <a16:creationId xmlns:a16="http://schemas.microsoft.com/office/drawing/2014/main" id="{36BF6329-9876-4901-8AE7-14308BA92A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" t="21709" r="84000" b="59674"/>
          <a:stretch/>
        </p:blipFill>
        <p:spPr bwMode="auto">
          <a:xfrm>
            <a:off x="676452" y="4366482"/>
            <a:ext cx="1021050" cy="13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new york times">
            <a:extLst>
              <a:ext uri="{FF2B5EF4-FFF2-40B4-BE49-F238E27FC236}">
                <a16:creationId xmlns:a16="http://schemas.microsoft.com/office/drawing/2014/main" id="{F4137654-E91E-4A42-97BB-324A883D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69" y="4526521"/>
            <a:ext cx="2440912" cy="4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eagle 20">
            <a:extLst>
              <a:ext uri="{FF2B5EF4-FFF2-40B4-BE49-F238E27FC236}">
                <a16:creationId xmlns:a16="http://schemas.microsoft.com/office/drawing/2014/main" id="{FAE38A5A-E0A5-4B2A-9475-7939FA207D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1711" r="3239" b="10461"/>
          <a:stretch/>
        </p:blipFill>
        <p:spPr bwMode="auto">
          <a:xfrm>
            <a:off x="7848600" y="3345864"/>
            <a:ext cx="2991889" cy="1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82859D8-909A-4759-BD3F-B2A068568B7D}"/>
              </a:ext>
            </a:extLst>
          </p:cNvPr>
          <p:cNvSpPr txBox="1">
            <a:spLocks/>
          </p:cNvSpPr>
          <p:nvPr/>
        </p:nvSpPr>
        <p:spPr>
          <a:xfrm>
            <a:off x="6858000" y="1995681"/>
            <a:ext cx="5486400" cy="89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Pesticides, mold and other contaminants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2CA3463-1013-41DD-9CBD-42B10808B86F}"/>
              </a:ext>
            </a:extLst>
          </p:cNvPr>
          <p:cNvSpPr txBox="1">
            <a:spLocks/>
          </p:cNvSpPr>
          <p:nvPr/>
        </p:nvSpPr>
        <p:spPr>
          <a:xfrm>
            <a:off x="240371" y="1162386"/>
            <a:ext cx="6952888" cy="682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Labeling and product information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1C231A-5653-42C8-8C7D-258E5F550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0"/>
          <a:stretch/>
        </p:blipFill>
        <p:spPr>
          <a:xfrm>
            <a:off x="1905000" y="1798745"/>
            <a:ext cx="2426233" cy="1841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22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58"/>
            <a:ext cx="12192000" cy="836355"/>
          </a:xfrm>
        </p:spPr>
        <p:txBody>
          <a:bodyPr/>
          <a:lstStyle/>
          <a:p>
            <a:pPr algn="ctr"/>
            <a:r>
              <a:rPr lang="en-US" dirty="0"/>
              <a:t>Public Safety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392608E-DB3F-4369-B505-608D251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2D13F1-6A26-4CE2-B4C3-A9418F2C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5013730" cy="13716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Butane honey oil (BHO) lab explosions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4B258-02B8-400E-82D4-E37E7DF06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5" r="2674"/>
          <a:stretch/>
        </p:blipFill>
        <p:spPr>
          <a:xfrm>
            <a:off x="548869" y="2876900"/>
            <a:ext cx="5150661" cy="2825332"/>
          </a:xfrm>
          <a:prstGeom prst="rect">
            <a:avLst/>
          </a:prstGeom>
        </p:spPr>
      </p:pic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F12599AD-0CDA-4F04-A5FC-E224AD58EA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11823" r="3463"/>
          <a:stretch/>
        </p:blipFill>
        <p:spPr bwMode="auto">
          <a:xfrm>
            <a:off x="6248400" y="2876900"/>
            <a:ext cx="5150661" cy="28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C28635-2CF7-49AA-A5DB-3EDE802B647A}"/>
              </a:ext>
            </a:extLst>
          </p:cNvPr>
          <p:cNvSpPr txBox="1">
            <a:spLocks/>
          </p:cNvSpPr>
          <p:nvPr/>
        </p:nvSpPr>
        <p:spPr>
          <a:xfrm>
            <a:off x="6842530" y="1576120"/>
            <a:ext cx="3962400" cy="667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Organized crime</a:t>
            </a:r>
          </a:p>
        </p:txBody>
      </p:sp>
    </p:spTree>
    <p:extLst>
      <p:ext uri="{BB962C8B-B14F-4D97-AF65-F5344CB8AC3E}">
        <p14:creationId xmlns:p14="http://schemas.microsoft.com/office/powerpoint/2010/main" val="276395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58"/>
            <a:ext cx="12192000" cy="836355"/>
          </a:xfrm>
        </p:spPr>
        <p:txBody>
          <a:bodyPr/>
          <a:lstStyle/>
          <a:p>
            <a:pPr algn="ctr"/>
            <a:r>
              <a:rPr lang="en-US" dirty="0"/>
              <a:t>Youth Access and Use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392608E-DB3F-4369-B505-608D251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2D13F1-6A26-4CE2-B4C3-A9418F2C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44527"/>
            <a:ext cx="3657600" cy="119151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Age verification</a:t>
            </a:r>
          </a:p>
          <a:p>
            <a:pPr lvl="1"/>
            <a:r>
              <a:rPr lang="en-US" dirty="0"/>
              <a:t>Packaging</a:t>
            </a:r>
          </a:p>
        </p:txBody>
      </p:sp>
      <p:pic>
        <p:nvPicPr>
          <p:cNvPr id="5" name="Picture 2" descr="pot">
            <a:extLst>
              <a:ext uri="{FF2B5EF4-FFF2-40B4-BE49-F238E27FC236}">
                <a16:creationId xmlns:a16="http://schemas.microsoft.com/office/drawing/2014/main" id="{DCB1E13E-4B26-44B9-B59D-9D8573C81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" t="11364" r="41265" b="26765"/>
          <a:stretch/>
        </p:blipFill>
        <p:spPr bwMode="auto">
          <a:xfrm>
            <a:off x="5181600" y="1844527"/>
            <a:ext cx="6400800" cy="3184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8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858"/>
            <a:ext cx="12192000" cy="836355"/>
          </a:xfrm>
        </p:spPr>
        <p:txBody>
          <a:bodyPr/>
          <a:lstStyle/>
          <a:p>
            <a:pPr algn="ctr"/>
            <a:r>
              <a:rPr lang="en-US" dirty="0"/>
              <a:t>Quality of life issues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392608E-DB3F-4369-B505-608D2517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endParaRPr lang="en-US" sz="1000" dirty="0">
              <a:solidFill>
                <a:srgbClr val="208CF4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2D13F1-6A26-4CE2-B4C3-A9418F2C3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22" y="978188"/>
            <a:ext cx="6324600" cy="121920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Loitering, public consumption</a:t>
            </a:r>
          </a:p>
        </p:txBody>
      </p:sp>
      <p:pic>
        <p:nvPicPr>
          <p:cNvPr id="1026" name="Picture 2" descr="Image result for line outside illegal dispensary">
            <a:extLst>
              <a:ext uri="{FF2B5EF4-FFF2-40B4-BE49-F238E27FC236}">
                <a16:creationId xmlns:a16="http://schemas.microsoft.com/office/drawing/2014/main" id="{2A2299F1-0E6E-49A8-80DE-E6D834014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 bwMode="auto">
          <a:xfrm>
            <a:off x="838200" y="2514602"/>
            <a:ext cx="4991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DDFDE-5495-4589-ABD2-BFEF0A04A1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78"/>
          <a:stretch/>
        </p:blipFill>
        <p:spPr>
          <a:xfrm>
            <a:off x="6696222" y="2514601"/>
            <a:ext cx="4939039" cy="2743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5C5AFA-3211-4A7D-A616-A36A4BE40CAA}"/>
              </a:ext>
            </a:extLst>
          </p:cNvPr>
          <p:cNvSpPr/>
          <p:nvPr/>
        </p:nvSpPr>
        <p:spPr>
          <a:xfrm>
            <a:off x="6720840" y="1295401"/>
            <a:ext cx="41228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Overconcentration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East Los Angeles</a:t>
            </a:r>
          </a:p>
        </p:txBody>
      </p:sp>
    </p:spTree>
    <p:extLst>
      <p:ext uri="{BB962C8B-B14F-4D97-AF65-F5344CB8AC3E}">
        <p14:creationId xmlns:p14="http://schemas.microsoft.com/office/powerpoint/2010/main" val="264612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8ED33-98BC-471E-9B3A-8C22851F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553"/>
            <a:ext cx="12192000" cy="108277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Proliferation and Overconcentration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E1574FE-AF04-42AC-8721-0D3A0D85F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63" y="1112228"/>
            <a:ext cx="8067380" cy="453640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05626A-6147-4CB9-A4DE-25C4BA4ECB90}"/>
              </a:ext>
            </a:extLst>
          </p:cNvPr>
          <p:cNvCxnSpPr/>
          <p:nvPr/>
        </p:nvCxnSpPr>
        <p:spPr>
          <a:xfrm>
            <a:off x="4458929" y="1880420"/>
            <a:ext cx="147484" cy="715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DB242E-FF2B-4052-8EF0-80741ECADCB5}"/>
              </a:ext>
            </a:extLst>
          </p:cNvPr>
          <p:cNvCxnSpPr/>
          <p:nvPr/>
        </p:nvCxnSpPr>
        <p:spPr>
          <a:xfrm>
            <a:off x="6096000" y="2062317"/>
            <a:ext cx="147484" cy="715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7A881B-4CB3-43E2-AD71-2F484CACED4F}"/>
              </a:ext>
            </a:extLst>
          </p:cNvPr>
          <p:cNvCxnSpPr>
            <a:cxnSpLocks/>
          </p:cNvCxnSpPr>
          <p:nvPr/>
        </p:nvCxnSpPr>
        <p:spPr>
          <a:xfrm flipH="1">
            <a:off x="8158317" y="2238067"/>
            <a:ext cx="68254" cy="620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B31CB7-0356-40F8-BA2D-EC62DCE2548D}"/>
              </a:ext>
            </a:extLst>
          </p:cNvPr>
          <p:cNvCxnSpPr>
            <a:cxnSpLocks/>
          </p:cNvCxnSpPr>
          <p:nvPr/>
        </p:nvCxnSpPr>
        <p:spPr>
          <a:xfrm flipH="1">
            <a:off x="7303640" y="2238067"/>
            <a:ext cx="178138" cy="690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5DBF26-C71B-4AA3-8ECC-6C806F6ACC1B}"/>
              </a:ext>
            </a:extLst>
          </p:cNvPr>
          <p:cNvCxnSpPr>
            <a:cxnSpLocks/>
          </p:cNvCxnSpPr>
          <p:nvPr/>
        </p:nvCxnSpPr>
        <p:spPr>
          <a:xfrm flipH="1">
            <a:off x="10123464" y="2691581"/>
            <a:ext cx="87337" cy="6194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A0B443-3EB0-4760-9040-277918286B3C}"/>
              </a:ext>
            </a:extLst>
          </p:cNvPr>
          <p:cNvCxnSpPr/>
          <p:nvPr/>
        </p:nvCxnSpPr>
        <p:spPr>
          <a:xfrm>
            <a:off x="9546548" y="2548399"/>
            <a:ext cx="147484" cy="7152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B98C8A-4A16-4F1A-8554-7A6344B74A55}"/>
              </a:ext>
            </a:extLst>
          </p:cNvPr>
          <p:cNvSpPr txBox="1"/>
          <p:nvPr/>
        </p:nvSpPr>
        <p:spPr>
          <a:xfrm>
            <a:off x="10082752" y="19944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6FB397-15FD-47FE-AA19-D0B06CB11778}"/>
              </a:ext>
            </a:extLst>
          </p:cNvPr>
          <p:cNvSpPr txBox="1"/>
          <p:nvPr/>
        </p:nvSpPr>
        <p:spPr>
          <a:xfrm>
            <a:off x="4304727" y="1432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428ECE-FAD2-408D-A4EE-54AC68D19F41}"/>
              </a:ext>
            </a:extLst>
          </p:cNvPr>
          <p:cNvSpPr txBox="1"/>
          <p:nvPr/>
        </p:nvSpPr>
        <p:spPr>
          <a:xfrm>
            <a:off x="9329407" y="217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01F2-6434-4AD6-84C4-9B4CBA7DA6E7}"/>
              </a:ext>
            </a:extLst>
          </p:cNvPr>
          <p:cNvSpPr txBox="1"/>
          <p:nvPr/>
        </p:nvSpPr>
        <p:spPr>
          <a:xfrm>
            <a:off x="5956852" y="1695753"/>
            <a:ext cx="286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56244A-1F1E-44D1-A96A-AB9240E87E37}"/>
              </a:ext>
            </a:extLst>
          </p:cNvPr>
          <p:cNvSpPr txBox="1"/>
          <p:nvPr/>
        </p:nvSpPr>
        <p:spPr>
          <a:xfrm>
            <a:off x="8061634" y="1897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0AB8B4-4F32-457A-9E91-691CA10C72EF}"/>
              </a:ext>
            </a:extLst>
          </p:cNvPr>
          <p:cNvSpPr txBox="1"/>
          <p:nvPr/>
        </p:nvSpPr>
        <p:spPr>
          <a:xfrm>
            <a:off x="7344648" y="18872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61ABF7E-7DF5-4009-B981-8207566C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97502" y="6364706"/>
            <a:ext cx="801858" cy="365125"/>
          </a:xfrm>
        </p:spPr>
        <p:txBody>
          <a:bodyPr/>
          <a:lstStyle/>
          <a:p>
            <a:pPr algn="l"/>
            <a:fld id="{D4C49B74-5DB2-4B03-B1D2-7F6A3C51C318}" type="slidenum">
              <a:rPr lang="en-US" smtClean="0">
                <a:solidFill>
                  <a:srgbClr val="208CF4"/>
                </a:solidFill>
              </a:rPr>
              <a:pPr algn="l"/>
              <a:t>9</a:t>
            </a:fld>
            <a:endParaRPr lang="en-US" sz="1000" dirty="0">
              <a:solidFill>
                <a:srgbClr val="208C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 build="p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1257</Words>
  <Application>Microsoft Office PowerPoint</Application>
  <PresentationFormat>Widescreen</PresentationFormat>
  <Paragraphs>213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MS Gothic</vt:lpstr>
      <vt:lpstr>Arial</vt:lpstr>
      <vt:lpstr>Calibri</vt:lpstr>
      <vt:lpstr>Calibri Light</vt:lpstr>
      <vt:lpstr>Wingdings</vt:lpstr>
      <vt:lpstr>Office Theme</vt:lpstr>
      <vt:lpstr>Custom Design</vt:lpstr>
      <vt:lpstr>PowerPoint Presentation</vt:lpstr>
      <vt:lpstr>The (Rocky) Road to Regulation:   Evolution of California’s cannabis laws</vt:lpstr>
      <vt:lpstr>California legalizes medical cannabis…</vt:lpstr>
      <vt:lpstr>… but doesn’t vigorously regulate it</vt:lpstr>
      <vt:lpstr>Consumer Safety</vt:lpstr>
      <vt:lpstr>Public Safety</vt:lpstr>
      <vt:lpstr>Youth Access and Use</vt:lpstr>
      <vt:lpstr>Quality of life issues</vt:lpstr>
      <vt:lpstr>Proliferation and Overconcentration</vt:lpstr>
      <vt:lpstr>Since then…</vt:lpstr>
      <vt:lpstr>Shifting federal approach to cannabis</vt:lpstr>
      <vt:lpstr>Los Angeles County Approach to Regulation</vt:lpstr>
      <vt:lpstr>Board Priorities</vt:lpstr>
      <vt:lpstr>Board Priorities</vt:lpstr>
      <vt:lpstr>Board Priorities</vt:lpstr>
      <vt:lpstr>Board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Countywide Sustainability Plan  Chief Sustainability Office Bidder’s Conference| September 2017</dc:title>
  <dc:creator>Kristen Pawling</dc:creator>
  <cp:lastModifiedBy>Shannon R. Bertea</cp:lastModifiedBy>
  <cp:revision>405</cp:revision>
  <cp:lastPrinted>2018-08-01T23:23:02Z</cp:lastPrinted>
  <dcterms:created xsi:type="dcterms:W3CDTF">2017-12-11T14:01:19Z</dcterms:created>
  <dcterms:modified xsi:type="dcterms:W3CDTF">2018-10-16T18:23:31Z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2017-09-14T00:00:00Z</vt:filetime>
  </property>
  <property fmtid="{D5CDD505-2E9C-101B-9397-08002B2CF9AE}" pid="3" name="LastSaved">
    <vt:filetime>2017-12-11T00:00:00Z</vt:filetime>
  </property>
</Properties>
</file>